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32"/>
  </p:notesMasterIdLst>
  <p:sldIdLst>
    <p:sldId id="852" r:id="rId2"/>
    <p:sldId id="781" r:id="rId3"/>
    <p:sldId id="896" r:id="rId4"/>
    <p:sldId id="900" r:id="rId5"/>
    <p:sldId id="586" r:id="rId6"/>
    <p:sldId id="898" r:id="rId7"/>
    <p:sldId id="826" r:id="rId8"/>
    <p:sldId id="689" r:id="rId9"/>
    <p:sldId id="903" r:id="rId10"/>
    <p:sldId id="901" r:id="rId11"/>
    <p:sldId id="690" r:id="rId12"/>
    <p:sldId id="825" r:id="rId13"/>
    <p:sldId id="902" r:id="rId14"/>
    <p:sldId id="325" r:id="rId15"/>
    <p:sldId id="907" r:id="rId16"/>
    <p:sldId id="908" r:id="rId17"/>
    <p:sldId id="905" r:id="rId18"/>
    <p:sldId id="906" r:id="rId19"/>
    <p:sldId id="789" r:id="rId20"/>
    <p:sldId id="331" r:id="rId21"/>
    <p:sldId id="752" r:id="rId22"/>
    <p:sldId id="762" r:id="rId23"/>
    <p:sldId id="753" r:id="rId24"/>
    <p:sldId id="363" r:id="rId25"/>
    <p:sldId id="600" r:id="rId26"/>
    <p:sldId id="909" r:id="rId27"/>
    <p:sldId id="910" r:id="rId28"/>
    <p:sldId id="911" r:id="rId29"/>
    <p:sldId id="373" r:id="rId30"/>
    <p:sldId id="869" r:id="rId3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6666FF"/>
    <a:srgbClr val="DDDDDD"/>
    <a:srgbClr val="FFCC66"/>
    <a:srgbClr val="FF7C80"/>
    <a:srgbClr val="669900"/>
    <a:srgbClr val="000000"/>
    <a:srgbClr val="FFFF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2" autoAdjust="0"/>
    <p:restoredTop sz="78815" autoAdjust="0"/>
  </p:normalViewPr>
  <p:slideViewPr>
    <p:cSldViewPr>
      <p:cViewPr varScale="1">
        <p:scale>
          <a:sx n="59" d="100"/>
          <a:sy n="59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9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customXml" Target="../customXml/item1.xml"/><Relationship Id="rId40" Type="http://schemas.openxmlformats.org/officeDocument/2006/relationships/customXml" Target="../customXml/item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5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5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5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fld id="{9EA2972D-3587-4727-B921-015A2E286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4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2972D-3587-4727-B921-015A2E28654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1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their studies, both Scott </a:t>
            </a:r>
            <a:r>
              <a:rPr lang="en-US" dirty="0" err="1" smtClean="0"/>
              <a:t>Koefod</a:t>
            </a:r>
            <a:r>
              <a:rPr lang="en-US" dirty="0" smtClean="0"/>
              <a:t> and Stephen </a:t>
            </a:r>
            <a:r>
              <a:rPr lang="en-US" dirty="0" err="1" smtClean="0"/>
              <a:t>Druschel</a:t>
            </a:r>
            <a:r>
              <a:rPr lang="en-US" dirty="0" smtClean="0"/>
              <a:t>, determined that salt is the most cost effective deicer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2972D-3587-4727-B921-015A2E2865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6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A8D294-F03C-4B52-BDEC-472DEBB0B5A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52259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0" hangingPunct="0"/>
            <a:fld id="{61328331-9710-4E0D-A10F-E27206EDD602}" type="slidenum">
              <a:rPr lang="en-US" sz="1200">
                <a:latin typeface="Arial Unicode MS" pitchFamily="34" charset="-128"/>
              </a:rPr>
              <a:pPr algn="r" eaLnBrk="0" hangingPunct="0"/>
              <a:t>11</a:t>
            </a:fld>
            <a:endParaRPr lang="en-US" sz="1200">
              <a:latin typeface="Arial Unicode MS" pitchFamily="34" charset="-128"/>
            </a:endParaRPr>
          </a:p>
        </p:txBody>
      </p:sp>
      <p:sp>
        <p:nvSpPr>
          <p:cNvPr id="352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4577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2972D-3587-4727-B921-015A2E28654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26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21128-F3A9-4489-88CA-4B535EDE0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96DEB-A05D-4502-834E-E4F3762A7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2AC31-EA68-4F64-84DC-F48DEFFA9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17B5A-BF20-4C41-9098-F7882A810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B9F9D-3886-46A3-B41C-C89BCB80C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6B848-6082-4C29-874B-8E361B673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3B1B1-9A8F-4267-A124-D12FAF0A8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C816B-804F-41B4-86C6-6CA6D7B49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A7A17-6230-420F-A7A7-583CBEA69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C663F-6DD2-4A0D-AB38-9DB3674D5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BCAC7-3C28-4ECF-A215-39A1D3675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9AB84-E9C9-4BDA-B9E5-2758782A5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3C5B1-A181-4F1E-83F2-7A77D0C60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0A209-FBE3-4608-91FF-31A993731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D9E8-90CA-4EE1-A7A3-3F20B6A5F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7808F-D09F-4FD5-B384-BB03E87A5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1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0F045F4-1F83-44DD-A28E-9E9F5A4A7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0" r:id="rId2"/>
    <p:sldLayoutId id="2147483949" r:id="rId3"/>
    <p:sldLayoutId id="2147483948" r:id="rId4"/>
    <p:sldLayoutId id="2147483947" r:id="rId5"/>
    <p:sldLayoutId id="2147483946" r:id="rId6"/>
    <p:sldLayoutId id="2147483945" r:id="rId7"/>
    <p:sldLayoutId id="2147483944" r:id="rId8"/>
    <p:sldLayoutId id="2147483943" r:id="rId9"/>
    <p:sldLayoutId id="2147483942" r:id="rId10"/>
    <p:sldLayoutId id="2147483941" r:id="rId11"/>
    <p:sldLayoutId id="2147483940" r:id="rId12"/>
    <p:sldLayoutId id="2147483939" r:id="rId13"/>
    <p:sldLayoutId id="2147483938" r:id="rId14"/>
    <p:sldLayoutId id="2147483937" r:id="rId15"/>
    <p:sldLayoutId id="214748393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8100"/>
            <a:ext cx="8991600" cy="6743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54575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/>
                <a:latin typeface="+mj-lt"/>
              </a:rPr>
              <a:t>Salt 101</a:t>
            </a:r>
            <a:endParaRPr lang="en-US" dirty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2400"/>
            <a:ext cx="4038600" cy="83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3837"/>
            <a:ext cx="8763000" cy="4525963"/>
          </a:xfrm>
        </p:spPr>
        <p:txBody>
          <a:bodyPr/>
          <a:lstStyle/>
          <a:p>
            <a:r>
              <a:rPr lang="en-US" dirty="0" smtClean="0"/>
              <a:t>How salt works</a:t>
            </a:r>
          </a:p>
          <a:p>
            <a:r>
              <a:rPr lang="en-US" dirty="0" smtClean="0"/>
              <a:t>How salt impacts the environment</a:t>
            </a:r>
          </a:p>
          <a:p>
            <a:r>
              <a:rPr lang="en-US" dirty="0" smtClean="0"/>
              <a:t>MnDOT’s Salt Sustainability Initiative and MDSS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45"/>
          <a:stretch/>
        </p:blipFill>
        <p:spPr>
          <a:xfrm>
            <a:off x="2108027" y="3369398"/>
            <a:ext cx="6045373" cy="315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1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42" name="Picture 2" descr="C:\Users\scha1kat\Pictures\blowing snow\big snow 0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262"/>
          <a:stretch/>
        </p:blipFill>
        <p:spPr bwMode="auto">
          <a:xfrm>
            <a:off x="25758" y="0"/>
            <a:ext cx="9144000" cy="402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3962400"/>
            <a:ext cx="7772400" cy="4114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5758" y="4341674"/>
            <a:ext cx="8965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n-lt"/>
              </a:rPr>
              <a:t>“Snow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and ice removal operations is one of the most critical functions of state and local transportation agencies in cold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regions.” </a:t>
            </a:r>
            <a:endParaRPr lang="en-US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5400" y="61722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Clear Roads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817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Salt Institute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Plowing and salting can reduce injury crashes by up to 88%</a:t>
            </a:r>
          </a:p>
          <a:p>
            <a:r>
              <a:rPr lang="en-US" dirty="0" smtClean="0"/>
              <a:t>A one day major snowstorm that shuts down roads can cost between $300 and $700 million</a:t>
            </a:r>
          </a:p>
          <a:p>
            <a:r>
              <a:rPr lang="en-US" dirty="0" smtClean="0"/>
              <a:t>Deicing pays for itself within the first 25 minutes after salt is applied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edar salt stor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143000"/>
          </a:xfrm>
        </p:spPr>
        <p:txBody>
          <a:bodyPr/>
          <a:lstStyle/>
          <a:p>
            <a:r>
              <a:rPr lang="en-US" dirty="0" smtClean="0"/>
              <a:t>Salt is the most common deicer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dirty="0" smtClean="0"/>
              <a:t>Two separate studies found that salt is the most cost effective deicer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2865437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Real </a:t>
            </a:r>
            <a:r>
              <a:rPr lang="en-US" sz="2800" dirty="0"/>
              <a:t>Performance Characteristics of Deicing Salts</a:t>
            </a:r>
            <a:br>
              <a:rPr lang="en-US" sz="2800" dirty="0"/>
            </a:br>
            <a:r>
              <a:rPr lang="en-US" sz="2800" dirty="0"/>
              <a:t>Scott </a:t>
            </a:r>
            <a:r>
              <a:rPr lang="en-US" sz="2800" dirty="0" err="1"/>
              <a:t>Koefod</a:t>
            </a:r>
            <a:r>
              <a:rPr lang="en-US" sz="2800" dirty="0"/>
              <a:t>, Principal Scientist, Cargill Salt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Salt Brine Blending to Optimize Deicing and Anti-Icing Performance</a:t>
            </a:r>
          </a:p>
          <a:p>
            <a:pPr marL="0" indent="0">
              <a:buNone/>
            </a:pPr>
            <a:r>
              <a:rPr lang="en-US" sz="2800" dirty="0" smtClean="0"/>
              <a:t>   Dr</a:t>
            </a:r>
            <a:r>
              <a:rPr lang="en-US" sz="2800" dirty="0"/>
              <a:t>. Stephen </a:t>
            </a:r>
            <a:r>
              <a:rPr lang="en-US" sz="2800" dirty="0" err="1"/>
              <a:t>Druschel</a:t>
            </a:r>
            <a:r>
              <a:rPr lang="en-US" sz="2800" dirty="0"/>
              <a:t>, Principal Investigator,</a:t>
            </a:r>
            <a:r>
              <a:rPr lang="en-US" sz="2800" b="1" dirty="0"/>
              <a:t> </a:t>
            </a:r>
          </a:p>
          <a:p>
            <a:pPr marL="0" indent="0">
              <a:buNone/>
            </a:pPr>
            <a:r>
              <a:rPr lang="en-US" sz="2800" dirty="0"/>
              <a:t>  </a:t>
            </a:r>
            <a:r>
              <a:rPr lang="en-US" sz="2800" dirty="0" smtClean="0"/>
              <a:t> Minnesota </a:t>
            </a:r>
            <a:r>
              <a:rPr lang="en-US" sz="2800" dirty="0"/>
              <a:t>State University, Mankato</a:t>
            </a:r>
            <a:endParaRPr lang="en-US" sz="2800" b="1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046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salt work</a:t>
            </a:r>
            <a:endParaRPr lang="en-US" dirty="0"/>
          </a:p>
        </p:txBody>
      </p:sp>
      <p:pic>
        <p:nvPicPr>
          <p:cNvPr id="4" name="how deicers wor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</p:spTree>
    <p:extLst>
      <p:ext uri="{BB962C8B-B14F-4D97-AF65-F5344CB8AC3E}">
        <p14:creationId xmlns:p14="http://schemas.microsoft.com/office/powerpoint/2010/main" val="18235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267200"/>
            <a:ext cx="8229600" cy="2362200"/>
          </a:xfrm>
          <a:noFill/>
        </p:spPr>
        <p:txBody>
          <a:bodyPr/>
          <a:lstStyle/>
          <a:p>
            <a:pPr eaLnBrk="1" hangingPunct="1"/>
            <a:r>
              <a:rPr lang="en-US" dirty="0"/>
              <a:t>Dry salt won’t break apart ice crystals</a:t>
            </a:r>
          </a:p>
          <a:p>
            <a:pPr eaLnBrk="1" hangingPunct="1"/>
            <a:r>
              <a:rPr lang="en-US" dirty="0" smtClean="0"/>
              <a:t>Salt only works when it is dissolved - It disassociates (separates into sodium and chloride ions)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4038600" cy="452596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sodium </a:t>
            </a:r>
            <a:r>
              <a:rPr lang="en-US" dirty="0"/>
              <a:t>and </a:t>
            </a:r>
            <a:r>
              <a:rPr lang="en-US" dirty="0" smtClean="0"/>
              <a:t>chloride ions </a:t>
            </a:r>
            <a:r>
              <a:rPr lang="en-US" dirty="0"/>
              <a:t>can then attach to the hydrogens and oxygens </a:t>
            </a:r>
            <a:r>
              <a:rPr lang="en-US" dirty="0" smtClean="0"/>
              <a:t>in the ice, to </a:t>
            </a:r>
            <a:r>
              <a:rPr lang="en-US" dirty="0"/>
              <a:t>destroy the ice crystals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5181600" y="2667000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010400" y="2133600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105400" y="23622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715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917871" y="2895600"/>
            <a:ext cx="549729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543800" y="28956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3505200"/>
            <a:ext cx="914400" cy="9144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026729" y="3249386"/>
            <a:ext cx="914400" cy="9144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23622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5000" y="2362200"/>
            <a:ext cx="83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7543800" y="2895600"/>
            <a:ext cx="5196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334000" y="28194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O-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228661" y="2209800"/>
            <a:ext cx="772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O-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310952" y="3682425"/>
            <a:ext cx="72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N+</a:t>
            </a:r>
            <a:endParaRPr lang="en-US" sz="3200" dirty="0"/>
          </a:p>
        </p:txBody>
      </p:sp>
      <p:sp>
        <p:nvSpPr>
          <p:cNvPr id="22" name="Rectangle 21"/>
          <p:cNvSpPr/>
          <p:nvPr/>
        </p:nvSpPr>
        <p:spPr>
          <a:xfrm>
            <a:off x="7199807" y="3453825"/>
            <a:ext cx="741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Cl-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6934200" y="28956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428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" y="6440"/>
            <a:ext cx="9137158" cy="6851298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7200" y="3521529"/>
            <a:ext cx="8229600" cy="2498271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As the temperature drops, the ability of the sodium and chloride ions to break apart ice crystals diminishes rapidly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0"/>
          <p:cNvSpPr txBox="1">
            <a:spLocks noChangeArrowheads="1"/>
          </p:cNvSpPr>
          <p:nvPr/>
        </p:nvSpPr>
        <p:spPr bwMode="auto">
          <a:xfrm>
            <a:off x="762000" y="457200"/>
            <a:ext cx="731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Speed of </a:t>
            </a:r>
            <a:r>
              <a:rPr lang="en-US" sz="2800" dirty="0" smtClean="0"/>
              <a:t>Melting is very temperature dependent </a:t>
            </a:r>
            <a:endParaRPr lang="en-US" sz="3600" dirty="0"/>
          </a:p>
        </p:txBody>
      </p:sp>
      <p:pic>
        <p:nvPicPr>
          <p:cNvPr id="9267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r="8241"/>
          <a:stretch/>
        </p:blipFill>
        <p:spPr bwMode="auto">
          <a:xfrm>
            <a:off x="1" y="1658161"/>
            <a:ext cx="9143999" cy="51975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3657600" cy="4525963"/>
          </a:xfrm>
        </p:spPr>
        <p:txBody>
          <a:bodyPr/>
          <a:lstStyle/>
          <a:p>
            <a:r>
              <a:rPr lang="en-US" dirty="0" smtClean="0"/>
              <a:t>Salt is most effective at a </a:t>
            </a:r>
            <a:r>
              <a:rPr lang="en-US" dirty="0" smtClean="0"/>
              <a:t>23.3</a:t>
            </a:r>
            <a:r>
              <a:rPr lang="en-US" dirty="0" smtClean="0"/>
              <a:t>% solution</a:t>
            </a:r>
          </a:p>
          <a:p>
            <a:r>
              <a:rPr lang="en-US" dirty="0" smtClean="0"/>
              <a:t>When melting occurs, the solution on the roadway  becomes diluted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01"/>
          <a:stretch/>
        </p:blipFill>
        <p:spPr>
          <a:xfrm>
            <a:off x="4114799" y="2038731"/>
            <a:ext cx="4880463" cy="29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3657600" cy="4525963"/>
          </a:xfrm>
        </p:spPr>
        <p:txBody>
          <a:bodyPr/>
          <a:lstStyle/>
          <a:p>
            <a:r>
              <a:rPr lang="en-US" dirty="0" smtClean="0"/>
              <a:t>To minimize the dilution, snow must be plowed off the road before applying salt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01"/>
          <a:stretch/>
        </p:blipFill>
        <p:spPr>
          <a:xfrm>
            <a:off x="4114799" y="2038731"/>
            <a:ext cx="4880463" cy="29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5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6" descr="Chuck's Pictures (May 2007) 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dirty="0" smtClean="0"/>
              <a:t>How sodium and chloride affect the environment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 smtClean="0"/>
              <a:t>The sodium ion primarily causes problems in roadside soils</a:t>
            </a:r>
          </a:p>
          <a:p>
            <a:r>
              <a:rPr lang="en-US" dirty="0"/>
              <a:t>E</a:t>
            </a:r>
            <a:r>
              <a:rPr lang="en-US" dirty="0" smtClean="0"/>
              <a:t>xcess </a:t>
            </a:r>
            <a:r>
              <a:rPr lang="en-US" dirty="0"/>
              <a:t>amounts of sodium can adversely impact soil structure, making plant growth </a:t>
            </a:r>
            <a:r>
              <a:rPr lang="en-US" dirty="0" smtClean="0"/>
              <a:t>difficult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4730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 smtClean="0"/>
              <a:t>Reduces </a:t>
            </a:r>
            <a:r>
              <a:rPr lang="en-US" dirty="0"/>
              <a:t>oxygen availability in the root </a:t>
            </a:r>
            <a:r>
              <a:rPr lang="en-US" dirty="0" smtClean="0"/>
              <a:t>zone</a:t>
            </a:r>
          </a:p>
          <a:p>
            <a:r>
              <a:rPr lang="en-US" dirty="0" smtClean="0"/>
              <a:t>Restricts </a:t>
            </a:r>
            <a:r>
              <a:rPr lang="en-US" dirty="0"/>
              <a:t>root growth and seed </a:t>
            </a:r>
            <a:r>
              <a:rPr lang="en-US" dirty="0" smtClean="0"/>
              <a:t>emergence</a:t>
            </a:r>
            <a:endParaRPr lang="en-US" dirty="0"/>
          </a:p>
          <a:p>
            <a:r>
              <a:rPr lang="en-US" dirty="0" smtClean="0"/>
              <a:t>Increases erosion</a:t>
            </a:r>
          </a:p>
          <a:p>
            <a:r>
              <a:rPr lang="en-US" dirty="0" smtClean="0"/>
              <a:t>Creates an environment where invasive species can thrive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6524" y="1401309"/>
            <a:ext cx="3707476" cy="3187931"/>
          </a:xfr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471" y="4229100"/>
            <a:ext cx="3703638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23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25963"/>
          </a:xfrm>
        </p:spPr>
        <p:txBody>
          <a:bodyPr/>
          <a:lstStyle/>
          <a:p>
            <a:r>
              <a:rPr lang="en-US" dirty="0"/>
              <a:t>The reason salt is so effective is also the reason it’s harmful to the </a:t>
            </a:r>
            <a:r>
              <a:rPr lang="en-US" dirty="0" smtClean="0"/>
              <a:t>water</a:t>
            </a:r>
            <a:endParaRPr lang="en-US" dirty="0"/>
          </a:p>
          <a:p>
            <a:r>
              <a:rPr lang="en-US" dirty="0"/>
              <a:t>The bond between the chloride and the </a:t>
            </a:r>
            <a:r>
              <a:rPr lang="en-US" dirty="0" smtClean="0"/>
              <a:t>hydrogen ions </a:t>
            </a:r>
            <a:r>
              <a:rPr lang="en-US" dirty="0"/>
              <a:t>is not easily broken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5181600" y="2667000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010400" y="2133600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105400" y="23622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715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917871" y="2895600"/>
            <a:ext cx="549729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543800" y="2895600"/>
            <a:ext cx="457200" cy="457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3505200"/>
            <a:ext cx="914400" cy="9144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026729" y="3249386"/>
            <a:ext cx="914400" cy="9144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23622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5000" y="2362200"/>
            <a:ext cx="83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7543800" y="2895600"/>
            <a:ext cx="5196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334000" y="28194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O-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228661" y="2209800"/>
            <a:ext cx="772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O-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310952" y="3682425"/>
            <a:ext cx="72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N+</a:t>
            </a:r>
            <a:endParaRPr lang="en-US" sz="3200" dirty="0"/>
          </a:p>
        </p:txBody>
      </p:sp>
      <p:sp>
        <p:nvSpPr>
          <p:cNvPr id="22" name="Rectangle 21"/>
          <p:cNvSpPr/>
          <p:nvPr/>
        </p:nvSpPr>
        <p:spPr>
          <a:xfrm>
            <a:off x="7199807" y="3453825"/>
            <a:ext cx="741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Cl-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6934200" y="28956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H+</a:t>
            </a:r>
            <a:endParaRPr lang="en-US" sz="2000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4042633" y="3465731"/>
            <a:ext cx="2921602" cy="298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6461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Chlorides in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/>
          <a:lstStyle/>
          <a:p>
            <a:r>
              <a:rPr lang="en-US" dirty="0" smtClean="0"/>
              <a:t>Chlorides do not break down, they stay attached to the water molecules</a:t>
            </a:r>
          </a:p>
          <a:p>
            <a:r>
              <a:rPr lang="en-US" dirty="0" smtClean="0"/>
              <a:t>There is no practical way to remove chloride from water</a:t>
            </a:r>
          </a:p>
          <a:p>
            <a:r>
              <a:rPr lang="en-US" dirty="0" smtClean="0"/>
              <a:t>The chloride continues to accumulate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670" y="1909196"/>
            <a:ext cx="4588329" cy="305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42" name="Picture 2" descr="C:\Users\scha1kat\Pictures\rivers d1\rivers d1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Minnesota Waters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4465637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MPCA 2016 Draft list of chloride impaired waters</a:t>
            </a:r>
          </a:p>
          <a:p>
            <a:pPr marL="0" indent="0">
              <a:buNone/>
            </a:pPr>
            <a:r>
              <a:rPr lang="en-US" sz="3600" dirty="0"/>
              <a:t>4</a:t>
            </a:r>
            <a:r>
              <a:rPr lang="en-US" sz="3600" dirty="0" smtClean="0"/>
              <a:t>7 water bodies listed for chloride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456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890" name="Picture 2" descr="C:\Documents and Settings\scha1kat\My Documents\My Pictures\salty roads\milleacs 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0"/>
            <a:ext cx="5791200" cy="2514600"/>
          </a:xfrm>
        </p:spPr>
        <p:txBody>
          <a:bodyPr/>
          <a:lstStyle/>
          <a:p>
            <a:r>
              <a:rPr lang="en-US" sz="3200" dirty="0" smtClean="0"/>
              <a:t>Impaired means a pollutant exceeds the </a:t>
            </a:r>
            <a:br>
              <a:rPr lang="en-US" sz="3200" dirty="0" smtClean="0"/>
            </a:br>
            <a:r>
              <a:rPr lang="en-US" sz="3200" dirty="0" smtClean="0"/>
              <a:t>federal standard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Standard for Chloride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332037"/>
            <a:ext cx="4038600" cy="4525963"/>
          </a:xfrm>
        </p:spPr>
        <p:txBody>
          <a:bodyPr/>
          <a:lstStyle/>
          <a:p>
            <a:r>
              <a:rPr lang="en-US" dirty="0" smtClean="0"/>
              <a:t>230 mg/L</a:t>
            </a:r>
          </a:p>
          <a:p>
            <a:r>
              <a:rPr lang="en-US" dirty="0" smtClean="0"/>
              <a:t>~ 1 teaspoon salt in 5 gallons of water</a:t>
            </a:r>
          </a:p>
          <a:p>
            <a:endParaRPr lang="en-US" dirty="0"/>
          </a:p>
        </p:txBody>
      </p:sp>
      <p:pic>
        <p:nvPicPr>
          <p:cNvPr id="6" name="Picture 4" descr="teasp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200"/>
            <a:ext cx="357822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606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conditions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391400" cy="4525963"/>
          </a:xfrm>
        </p:spPr>
        <p:txBody>
          <a:bodyPr/>
          <a:lstStyle/>
          <a:p>
            <a:r>
              <a:rPr lang="en-US" dirty="0" smtClean="0"/>
              <a:t>Over time organisms don’t thrive, may die young, limited reproduction</a:t>
            </a:r>
            <a:endParaRPr lang="en-US" dirty="0"/>
          </a:p>
        </p:txBody>
      </p:sp>
      <p:pic>
        <p:nvPicPr>
          <p:cNvPr id="5" name="Picture 2" descr="Img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t="12659" r="4167" b="6771"/>
          <a:stretch/>
        </p:blipFill>
        <p:spPr bwMode="auto">
          <a:xfrm>
            <a:off x="1371600" y="2895600"/>
            <a:ext cx="6241774" cy="392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160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/>
              <a:t>Photo by J. W. Stewart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13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Acute standard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248400" y="1600200"/>
            <a:ext cx="2895600" cy="4525963"/>
          </a:xfrm>
        </p:spPr>
        <p:txBody>
          <a:bodyPr/>
          <a:lstStyle/>
          <a:p>
            <a:r>
              <a:rPr lang="en-US" dirty="0" smtClean="0"/>
              <a:t>860 mg/L</a:t>
            </a:r>
          </a:p>
          <a:p>
            <a:r>
              <a:rPr lang="en-US" dirty="0" smtClean="0"/>
              <a:t>About 1 tablespoon salt in 5 gallons</a:t>
            </a:r>
            <a:endParaRPr lang="en-US" dirty="0"/>
          </a:p>
        </p:txBody>
      </p:sp>
      <p:pic>
        <p:nvPicPr>
          <p:cNvPr id="926722" name="Picture 2" descr="C:\Users\scha1kat\Pictures\expo and training\expo and training 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99" y="1447800"/>
            <a:ext cx="62992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86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49" name="Picture 2" descr="cedar salt stor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6050" name="Text Box 3"/>
          <p:cNvSpPr txBox="1">
            <a:spLocks noChangeArrowheads="1"/>
          </p:cNvSpPr>
          <p:nvPr/>
        </p:nvSpPr>
        <p:spPr bwMode="auto">
          <a:xfrm>
            <a:off x="914400" y="4953000"/>
            <a:ext cx="7315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It is </a:t>
            </a:r>
            <a:r>
              <a:rPr lang="en-US" sz="2800" dirty="0"/>
              <a:t>estimated that 350,000 tons of salt is used in Metro area every </a:t>
            </a:r>
            <a:r>
              <a:rPr lang="en-US" sz="2800" dirty="0" smtClean="0"/>
              <a:t>winter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</a:t>
            </a:r>
            <a:r>
              <a:rPr lang="en-US" sz="2000" dirty="0" smtClean="0"/>
              <a:t>(Number based on salt purchased)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4724400" y="644324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Novotny, Sander, Mohseni and Stefan, 2008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3" name="Picture 2" descr="P8120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7074" name="Rectangle 3"/>
          <p:cNvSpPr>
            <a:spLocks noChangeArrowheads="1"/>
          </p:cNvSpPr>
          <p:nvPr/>
        </p:nvSpPr>
        <p:spPr bwMode="auto">
          <a:xfrm>
            <a:off x="1143000" y="2835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7075" name="Rectangle 4"/>
          <p:cNvSpPr>
            <a:spLocks noChangeArrowheads="1"/>
          </p:cNvSpPr>
          <p:nvPr/>
        </p:nvSpPr>
        <p:spPr bwMode="auto">
          <a:xfrm>
            <a:off x="1143000" y="247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7076" name="Rectangle 6"/>
          <p:cNvSpPr>
            <a:spLocks noChangeArrowheads="1"/>
          </p:cNvSpPr>
          <p:nvPr/>
        </p:nvSpPr>
        <p:spPr bwMode="auto">
          <a:xfrm>
            <a:off x="2514600" y="4760893"/>
            <a:ext cx="6400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~</a:t>
            </a:r>
            <a:r>
              <a:rPr lang="en-US" sz="2800" dirty="0" smtClean="0">
                <a:solidFill>
                  <a:schemeClr val="tx2"/>
                </a:solidFill>
              </a:rPr>
              <a:t>70% </a:t>
            </a:r>
            <a:r>
              <a:rPr lang="en-US" sz="2800" dirty="0">
                <a:solidFill>
                  <a:schemeClr val="tx2"/>
                </a:solidFill>
              </a:rPr>
              <a:t>of the </a:t>
            </a:r>
            <a:r>
              <a:rPr lang="en-US" sz="2800" dirty="0" smtClean="0">
                <a:solidFill>
                  <a:schemeClr val="tx2"/>
                </a:solidFill>
              </a:rPr>
              <a:t>chloride applied in </a:t>
            </a:r>
            <a:r>
              <a:rPr lang="en-US" sz="2800" dirty="0">
                <a:solidFill>
                  <a:schemeClr val="tx2"/>
                </a:solidFill>
              </a:rPr>
              <a:t>the </a:t>
            </a:r>
            <a:r>
              <a:rPr lang="en-US" sz="2800" dirty="0" smtClean="0">
                <a:solidFill>
                  <a:schemeClr val="tx2"/>
                </a:solidFill>
              </a:rPr>
              <a:t>Metro area is unaccounted for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87077" name="Text Box 7"/>
          <p:cNvSpPr txBox="1">
            <a:spLocks noChangeArrowheads="1"/>
          </p:cNvSpPr>
          <p:nvPr/>
        </p:nvSpPr>
        <p:spPr bwMode="auto">
          <a:xfrm>
            <a:off x="2286000" y="381000"/>
            <a:ext cx="5562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/>
              <a:t>~30% </a:t>
            </a:r>
            <a:r>
              <a:rPr lang="en-US" sz="2800" dirty="0"/>
              <a:t>of the </a:t>
            </a:r>
            <a:r>
              <a:rPr lang="en-US" sz="2800" dirty="0" smtClean="0"/>
              <a:t>chloride </a:t>
            </a:r>
            <a:r>
              <a:rPr lang="en-US" sz="2800" dirty="0"/>
              <a:t>is leaving via the Mississippi River</a:t>
            </a:r>
          </a:p>
        </p:txBody>
      </p:sp>
      <p:sp>
        <p:nvSpPr>
          <p:cNvPr id="387078" name="Text Box 8"/>
          <p:cNvSpPr txBox="1">
            <a:spLocks noChangeArrowheads="1"/>
          </p:cNvSpPr>
          <p:nvPr/>
        </p:nvSpPr>
        <p:spPr bwMode="auto">
          <a:xfrm>
            <a:off x="4267200" y="6491288"/>
            <a:ext cx="4724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Novotny, Sander, Mohseni, and Stefan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Chloride in lakes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4038600" cy="4525963"/>
          </a:xfrm>
        </p:spPr>
        <p:txBody>
          <a:bodyPr/>
          <a:lstStyle/>
          <a:p>
            <a:r>
              <a:rPr lang="en-US" dirty="0" smtClean="0"/>
              <a:t>Chloride can affect the spring and fall turnover of lakes</a:t>
            </a:r>
          </a:p>
          <a:p>
            <a:r>
              <a:rPr lang="en-US" dirty="0" smtClean="0"/>
              <a:t>Turnover is important</a:t>
            </a:r>
            <a:r>
              <a:rPr lang="en-US" smtClean="0"/>
              <a:t>, it brings </a:t>
            </a:r>
            <a:r>
              <a:rPr lang="en-US" dirty="0" smtClean="0"/>
              <a:t>oxygen to the bottom  of the lake</a:t>
            </a:r>
          </a:p>
          <a:p>
            <a:endParaRPr lang="en-US" dirty="0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4588329" y="2362200"/>
            <a:ext cx="4191000" cy="2590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BDDEFF"/>
              </a:gs>
              <a:gs pos="100000">
                <a:srgbClr val="0000CC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2814935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Mixed water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404580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Heavy with chloride</a:t>
            </a:r>
          </a:p>
          <a:p>
            <a:pPr algn="ctr"/>
            <a:r>
              <a:rPr lang="en-US" sz="2400" dirty="0" smtClean="0"/>
              <a:t>Won’t mix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5181600" y="3810000"/>
            <a:ext cx="3048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Curved Up Arrow 12"/>
          <p:cNvSpPr/>
          <p:nvPr/>
        </p:nvSpPr>
        <p:spPr bwMode="auto">
          <a:xfrm>
            <a:off x="6248400" y="3276600"/>
            <a:ext cx="914400" cy="42672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urved Up Arrow 13"/>
          <p:cNvSpPr/>
          <p:nvPr/>
        </p:nvSpPr>
        <p:spPr bwMode="auto">
          <a:xfrm flipV="1">
            <a:off x="6172200" y="2438400"/>
            <a:ext cx="914400" cy="422255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93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Chloride in groundwater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USGS study showed high levels of chloride in Metro groundwater</a:t>
            </a:r>
          </a:p>
          <a:p>
            <a:r>
              <a:rPr lang="en-US" dirty="0" smtClean="0"/>
              <a:t>Groundwater supplies 75% of Minnesota’s drinking water</a:t>
            </a:r>
            <a:endParaRPr lang="en-US" dirty="0"/>
          </a:p>
        </p:txBody>
      </p:sp>
      <p:pic>
        <p:nvPicPr>
          <p:cNvPr id="9" name="Picture 6" descr="Ground Water Contamination Susceptibility in Minnesot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6451" y="1600200"/>
            <a:ext cx="396209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419600" y="63216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 smtClean="0"/>
              <a:t>Photo: MN DNR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4919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Outside the Metro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Chloride concerns aren’t restricted the Twin Cities Metro Area</a:t>
            </a:r>
          </a:p>
          <a:p>
            <a:r>
              <a:rPr lang="en-US" dirty="0"/>
              <a:t>Tischer Creek in Duluth experiences spikes in chloride during spring melt</a:t>
            </a:r>
          </a:p>
          <a:p>
            <a:endParaRPr lang="en-US" dirty="0"/>
          </a:p>
        </p:txBody>
      </p:sp>
      <p:pic>
        <p:nvPicPr>
          <p:cNvPr id="5" name="Picture 2" descr="http://www.lakesuperiorstreams.org/streams/images/snapshots/tischer/fall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2498413"/>
            <a:ext cx="3248025" cy="237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8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5" name="Picture 4" descr="Chuck's Pictures (May 2007) 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5986" name="Text Box 3"/>
          <p:cNvSpPr txBox="1">
            <a:spLocks noChangeArrowheads="1"/>
          </p:cNvSpPr>
          <p:nvPr/>
        </p:nvSpPr>
        <p:spPr bwMode="auto">
          <a:xfrm>
            <a:off x="0" y="5867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err="1" smtClean="0">
                <a:solidFill>
                  <a:schemeClr val="bg1"/>
                </a:solidFill>
              </a:rPr>
              <a:t>MnDOT’s</a:t>
            </a:r>
            <a:r>
              <a:rPr lang="en-US" sz="3200" dirty="0" smtClean="0">
                <a:solidFill>
                  <a:schemeClr val="bg1"/>
                </a:solidFill>
              </a:rPr>
              <a:t> Salt Sustainability Initiative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MnDOT Salt Sustainability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dirty="0" smtClean="0"/>
              <a:t>Target: Within 5 years salt usage will be less than 10% above MDSS recommendations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600200"/>
            <a:ext cx="4724400" cy="4525963"/>
          </a:xfrm>
        </p:spPr>
        <p:txBody>
          <a:bodyPr/>
          <a:lstStyle/>
          <a:p>
            <a:r>
              <a:rPr lang="en-US" dirty="0" smtClean="0"/>
              <a:t>Focus on 4-R’s</a:t>
            </a:r>
          </a:p>
          <a:p>
            <a:pPr lvl="1"/>
            <a:r>
              <a:rPr lang="en-US" dirty="0" smtClean="0"/>
              <a:t>Right material</a:t>
            </a:r>
          </a:p>
          <a:p>
            <a:pPr lvl="1"/>
            <a:r>
              <a:rPr lang="en-US" dirty="0" smtClean="0"/>
              <a:t>Right amount</a:t>
            </a:r>
          </a:p>
          <a:p>
            <a:pPr lvl="1"/>
            <a:r>
              <a:rPr lang="en-US" dirty="0" smtClean="0"/>
              <a:t>Right place</a:t>
            </a:r>
          </a:p>
          <a:p>
            <a:pPr lvl="1"/>
            <a:r>
              <a:rPr lang="en-US" dirty="0" smtClean="0"/>
              <a:t>Right time</a:t>
            </a:r>
          </a:p>
          <a:p>
            <a:r>
              <a:rPr lang="en-US" dirty="0" smtClean="0"/>
              <a:t>Training </a:t>
            </a:r>
          </a:p>
          <a:p>
            <a:r>
              <a:rPr lang="en-US" dirty="0" smtClean="0"/>
              <a:t>Post-storm meetings</a:t>
            </a:r>
          </a:p>
          <a:p>
            <a:r>
              <a:rPr lang="en-US" dirty="0" smtClean="0"/>
              <a:t>Calibration</a:t>
            </a:r>
          </a:p>
          <a:p>
            <a:r>
              <a:rPr lang="en-US" dirty="0" smtClean="0"/>
              <a:t>New technology/materials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dministrative" ma:contentTypeID="0x010100E0BE8E3A5293B4458DC2191C90CE6B2700152CCDE1DF641E4E9683A0EB6D625A15" ma:contentTypeVersion="26" ma:contentTypeDescription="" ma:contentTypeScope="" ma:versionID="15bdb20b7f6f99acd191732d7cfe43fe">
  <xsd:schema xmlns:xsd="http://www.w3.org/2001/XMLSchema" xmlns:xs="http://www.w3.org/2001/XMLSchema" xmlns:p="http://schemas.microsoft.com/office/2006/metadata/properties" xmlns:ns2="98f01fe9-c3f2-4582-9148-d87bd0c242e7" xmlns:ns3="3792656e-d525-46bd-8564-b670730d342d" xmlns:ns4="5c222f79-0302-4a5f-9841-3814234896c5" targetNamespace="http://schemas.microsoft.com/office/2006/metadata/properties" ma:root="true" ma:fieldsID="c8c969fe7c825a9c9d9c2507db217be4" ns2:_="" ns3:_="" ns4:_="">
    <xsd:import namespace="98f01fe9-c3f2-4582-9148-d87bd0c242e7"/>
    <xsd:import namespace="3792656e-d525-46bd-8564-b670730d342d"/>
    <xsd:import namespace="5c222f79-0302-4a5f-9841-3814234896c5"/>
    <xsd:element name="properties">
      <xsd:complexType>
        <xsd:sequence>
          <xsd:element name="documentManagement">
            <xsd:complexType>
              <xsd:all>
                <xsd:element ref="ns2:District" minOccurs="0"/>
                <xsd:element ref="ns2:State_x0020_Aid_x0020_Project_x0020_Number" minOccurs="0"/>
                <xsd:element ref="ns2:_dlc_DocId" minOccurs="0"/>
                <xsd:element ref="ns2:_dlc_DocIdUrl" minOccurs="0"/>
                <xsd:element ref="ns2:_dlc_DocIdPersistId" minOccurs="0"/>
                <xsd:element ref="ns3:Doc_x0020_Type" minOccurs="0"/>
                <xsd:element ref="ns3:Task_x0020_choices" minOccurs="0"/>
                <xsd:element ref="ns3:Topic" minOccurs="0"/>
                <xsd:element ref="ns4:MediaServiceMetadata" minOccurs="0"/>
                <xsd:element ref="ns4:MediaServiceFastMetadata" minOccurs="0"/>
                <xsd:element ref="ns3:Description_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01fe9-c3f2-4582-9148-d87bd0c242e7" elementFormDefault="qualified">
    <xsd:import namespace="http://schemas.microsoft.com/office/2006/documentManagement/types"/>
    <xsd:import namespace="http://schemas.microsoft.com/office/infopath/2007/PartnerControls"/>
    <xsd:element name="District" ma:index="8" nillable="true" ma:displayName="District" ma:format="Dropdown" ma:internalName="District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ll"/>
                    <xsd:enumeration value="CO"/>
                    <xsd:enumeration value="D1"/>
                    <xsd:enumeration value="D2"/>
                    <xsd:enumeration value="D3"/>
                    <xsd:enumeration value="D4"/>
                    <xsd:enumeration value="D6"/>
                    <xsd:enumeration value="D7"/>
                    <xsd:enumeration value="D8"/>
                    <xsd:enumeration value="M"/>
                  </xsd:restriction>
                </xsd:simpleType>
              </xsd:element>
            </xsd:sequence>
          </xsd:extension>
        </xsd:complexContent>
      </xsd:complexType>
    </xsd:element>
    <xsd:element name="State_x0020_Aid_x0020_Project_x0020_Number" ma:index="9" nillable="true" ma:displayName="State Aid Project Number" ma:internalName="State_x0020_Aid_x0020_Project_x0020_Number" ma:readOnly="false">
      <xsd:simpleType>
        <xsd:restriction base="dms:Text"/>
      </xsd:simpleType>
    </xsd:element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92656e-d525-46bd-8564-b670730d342d" elementFormDefault="qualified">
    <xsd:import namespace="http://schemas.microsoft.com/office/2006/documentManagement/types"/>
    <xsd:import namespace="http://schemas.microsoft.com/office/infopath/2007/PartnerControls"/>
    <xsd:element name="Doc_x0020_Type" ma:index="13" nillable="true" ma:displayName="Doc Type" ma:format="Dropdown" ma:internalName="Doc_x0020_Type">
      <xsd:simpleType>
        <xsd:restriction base="dms:Choice">
          <xsd:enumeration value="Overview"/>
          <xsd:enumeration value="Agenda"/>
          <xsd:enumeration value="Minutes"/>
          <xsd:enumeration value="Training"/>
          <xsd:enumeration value="Lit Search"/>
          <xsd:enumeration value="Best Practice"/>
          <xsd:enumeration value="Results"/>
          <xsd:enumeration value="Final Report"/>
        </xsd:restriction>
      </xsd:simpleType>
    </xsd:element>
    <xsd:element name="Task_x0020_choices" ma:index="14" nillable="true" ma:displayName="Task" ma:default="Project Coord" ma:format="Dropdown" ma:internalName="Task_x0020_choices">
      <xsd:simpleType>
        <xsd:restriction base="dms:Choice">
          <xsd:enumeration value="Project Coord"/>
          <xsd:enumeration value="Lit Search"/>
          <xsd:enumeration value="Best Practice"/>
          <xsd:enumeration value="Training"/>
          <xsd:enumeration value="Results"/>
          <xsd:enumeration value="Final Report"/>
        </xsd:restriction>
      </xsd:simpleType>
    </xsd:element>
    <xsd:element name="Topic" ma:index="15" nillable="true" ma:displayName="Topic" ma:format="Dropdown" ma:internalName="Topic">
      <xsd:simpleType>
        <xsd:restriction base="dms:Choice">
          <xsd:enumeration value="Training"/>
          <xsd:enumeration value="Information"/>
          <xsd:enumeration value="Policy and Procedure"/>
          <xsd:enumeration value="Maintenance"/>
        </xsd:restriction>
      </xsd:simpleType>
    </xsd:element>
    <xsd:element name="Description_" ma:index="18" nillable="true" ma:displayName="Description_" ma:internalName="Description_">
      <xsd:simpleType>
        <xsd:restriction base="dms:Text">
          <xsd:maxLength value="255"/>
        </xsd:restriction>
      </xsd:simple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22f79-0302-4a5f-9841-381423489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8f01fe9-c3f2-4582-9148-d87bd0c242e7">DOTTEAMS5-1064422103-55</_dlc_DocId>
    <_dlc_DocIdUrl xmlns="98f01fe9-c3f2-4582-9148-d87bd0c242e7">
      <Url>https://mn365.sharepoint.com/sites/DOT-teams5/saltprg/_layouts/15/DocIdRedir.aspx?ID=DOTTEAMS5-1064422103-55</Url>
      <Description>DOTTEAMS5-1064422103-55</Description>
    </_dlc_DocIdUrl>
    <Doc_x0020_Type xmlns="3792656e-d525-46bd-8564-b670730d342d" xsi:nil="true"/>
    <District xmlns="98f01fe9-c3f2-4582-9148-d87bd0c242e7"/>
    <Description_ xmlns="3792656e-d525-46bd-8564-b670730d342d" xsi:nil="true"/>
    <Topic xmlns="3792656e-d525-46bd-8564-b670730d342d" xsi:nil="true"/>
    <State_x0020_Aid_x0020_Project_x0020_Number xmlns="98f01fe9-c3f2-4582-9148-d87bd0c242e7" xsi:nil="true"/>
    <Task_x0020_choices xmlns="3792656e-d525-46bd-8564-b670730d342d">Project Coord</Task_x0020_choices>
  </documentManagement>
</p:properties>
</file>

<file path=customXml/itemProps1.xml><?xml version="1.0" encoding="utf-8"?>
<ds:datastoreItem xmlns:ds="http://schemas.openxmlformats.org/officeDocument/2006/customXml" ds:itemID="{A5A1FB4C-A2A5-4009-88D5-E75467FF5363}"/>
</file>

<file path=customXml/itemProps2.xml><?xml version="1.0" encoding="utf-8"?>
<ds:datastoreItem xmlns:ds="http://schemas.openxmlformats.org/officeDocument/2006/customXml" ds:itemID="{00F2D916-9DB6-431B-BB7E-BCB15165C0D0}"/>
</file>

<file path=customXml/itemProps3.xml><?xml version="1.0" encoding="utf-8"?>
<ds:datastoreItem xmlns:ds="http://schemas.openxmlformats.org/officeDocument/2006/customXml" ds:itemID="{32D7BA81-1C20-47CD-AB91-D576DB71ACF6}"/>
</file>

<file path=customXml/itemProps4.xml><?xml version="1.0" encoding="utf-8"?>
<ds:datastoreItem xmlns:ds="http://schemas.openxmlformats.org/officeDocument/2006/customXml" ds:itemID="{E54DB230-96AD-4903-BD51-5813792644C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30753</TotalTime>
  <Words>655</Words>
  <Application>Microsoft Office PowerPoint</Application>
  <PresentationFormat>On-screen Show (4:3)</PresentationFormat>
  <Paragraphs>111</Paragraphs>
  <Slides>30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 Unicode MS</vt:lpstr>
      <vt:lpstr>Arial</vt:lpstr>
      <vt:lpstr>Default Design</vt:lpstr>
      <vt:lpstr>Salt 101</vt:lpstr>
      <vt:lpstr>Agenda</vt:lpstr>
      <vt:lpstr>PowerPoint Presentation</vt:lpstr>
      <vt:lpstr>Salt Institute</vt:lpstr>
      <vt:lpstr>Salt is the most common deicer</vt:lpstr>
      <vt:lpstr>Two separate studies found that salt is the most cost effective deicer</vt:lpstr>
      <vt:lpstr>How does salt work</vt:lpstr>
      <vt:lpstr>PowerPoint Presentation</vt:lpstr>
      <vt:lpstr>Salt</vt:lpstr>
      <vt:lpstr>PowerPoint Presentation</vt:lpstr>
      <vt:lpstr>PowerPoint Presentation</vt:lpstr>
      <vt:lpstr>Dilution</vt:lpstr>
      <vt:lpstr>Dilution</vt:lpstr>
      <vt:lpstr>How sodium and chloride affect the environment</vt:lpstr>
      <vt:lpstr>Sodium</vt:lpstr>
      <vt:lpstr>Sodium</vt:lpstr>
      <vt:lpstr>Chloride</vt:lpstr>
      <vt:lpstr>Chlorides in water</vt:lpstr>
      <vt:lpstr>Minnesota Waters</vt:lpstr>
      <vt:lpstr>Impaired means a pollutant exceeds the  federal standard</vt:lpstr>
      <vt:lpstr>Chronic Standard for Chloride </vt:lpstr>
      <vt:lpstr>Chronic conditions</vt:lpstr>
      <vt:lpstr>Acute standard</vt:lpstr>
      <vt:lpstr>PowerPoint Presentation</vt:lpstr>
      <vt:lpstr>PowerPoint Presentation</vt:lpstr>
      <vt:lpstr>Chloride in lakes</vt:lpstr>
      <vt:lpstr>Chloride in groundwater</vt:lpstr>
      <vt:lpstr>Outside the Metro Area</vt:lpstr>
      <vt:lpstr>PowerPoint Presentation</vt:lpstr>
      <vt:lpstr>MnDOT Salt Sustainability Plan</vt:lpstr>
    </vt:vector>
  </TitlesOfParts>
  <Company>Reason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Minnesota Snow and  Ice Control</dc:title>
  <dc:creator>Customer</dc:creator>
  <cp:lastModifiedBy>Schaefer, Kathleen (DOT)</cp:lastModifiedBy>
  <cp:revision>1241</cp:revision>
  <cp:lastPrinted>2017-09-27T12:14:02Z</cp:lastPrinted>
  <dcterms:created xsi:type="dcterms:W3CDTF">2007-05-22T14:57:56Z</dcterms:created>
  <dcterms:modified xsi:type="dcterms:W3CDTF">2019-04-09T15:53:22Z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0x010100E0BE8E3A5293B4458DC2191C90CE6B2700152CCDE1DF641E4E9683A0EB6D625A15</vt:lpwstr>
  </property>
  <property fmtid="{D5CDD505-2E9C-101B-9397-08002B2CF9AE}" pid="3" name="_dlc_DocIdItemGuid">
    <vt:lpwstr>8f9f08da-0d26-4248-8370-b90c914a3c4c</vt:lpwstr>
  </property>
</Properties>
</file>